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8" r:id="rId6"/>
    <p:sldId id="269" r:id="rId7"/>
    <p:sldId id="270" r:id="rId8"/>
    <p:sldId id="264" r:id="rId9"/>
    <p:sldId id="271" r:id="rId10"/>
    <p:sldId id="272" r:id="rId11"/>
    <p:sldId id="274" r:id="rId12"/>
    <p:sldId id="265" r:id="rId13"/>
    <p:sldId id="275" r:id="rId14"/>
    <p:sldId id="277" r:id="rId15"/>
    <p:sldId id="278" r:id="rId16"/>
    <p:sldId id="276" r:id="rId17"/>
    <p:sldId id="279" r:id="rId18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FFF3"/>
    <a:srgbClr val="BFF5F0"/>
    <a:srgbClr val="94E9E6"/>
    <a:srgbClr val="00DFE8"/>
    <a:srgbClr val="4E3B09"/>
    <a:srgbClr val="533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F4BFA-11A6-F3F3-8229-0DDD022D3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9B0C68-FC52-E515-CBB5-0CC3753E7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040F25-1A18-932B-3530-2DF7D3F0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719708-C0E9-1E3C-0CA4-C480F2D6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06CBA-DCD9-7F53-EEDF-8A02C0F1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690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536FE-2147-D76B-E537-3EC79386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0DEABF-0530-A152-5EC3-4CD03B5E4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4AF783-B83F-0280-D280-F893279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9008EB-6901-2249-F873-1BEB67190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335B0C-6665-0F10-6BBD-28F2A56C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3007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B7ACB37-B7E9-0850-4770-418AADFE9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A79F349-E130-E599-441E-9C5E49D13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67489B-545D-6D37-99D7-B1F6BCF48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244C8-10BB-2578-E022-321626EB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AFD81B-7BF0-1B35-1ECC-F2B56E8C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2376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6D87A-02B2-6D9D-CB80-1D91A20F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20139-54CA-4D45-BB66-F4E8FB5E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CA965-83B1-5432-CAE9-91075670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275DF-5F8F-D646-3A6C-BBC5F19E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AA2F5C-87D5-692C-FD7D-48CEDB18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2995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2F6CE-D5AC-2D74-8B0D-AE099256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6207AC-C8ED-D193-7F2D-FDB32402B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3DA28-DF0A-F3B9-BB6A-87C3D3DB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BD12C4-D81D-B0E7-A8B2-43357611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F2E665-2F1A-138D-1F21-C6E293CC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5238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A519A2-E475-936F-9A7E-142FCC15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B0C55-E516-C476-596C-3CEF10F8A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06E974-50A6-9457-77AB-88606CD61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42B986-E3AA-F157-87D3-59DE09CB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42C6C0C-FE68-7072-6EDA-12867A1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47B803-27BB-ABA4-D853-320F3F5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94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E7B14-FAB1-F5BB-0FEE-06FD8CEA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CD13E-26DE-7AB4-9194-1BCCE4265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AA4C30-8942-38F6-209F-21FF917F4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6142BB-EA9E-EF3C-ABFE-11480E496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355CFCA-A8A1-E4D3-BD97-E78F686F7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486D3B7-7FBE-AB88-DCF5-C251B9DC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2F0442C-7582-802E-6585-A6D49C0F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52AFB09-E189-B3F0-F4D4-52F1781F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4334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4A054-E023-9701-824A-2EEDC0FF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8558AFF-0FC4-79C5-B60F-51D2C761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DF0E16-49F5-183F-465B-A4C88401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E296EC4-457A-2368-3FD5-1AAC7A9F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35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3C2998-485F-5A0D-D1B0-92DCA641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A1A56B5-3867-74E0-C102-3ED988F2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3397A0-8313-85BA-5F82-6C78344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2469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85146-6385-5523-CDDD-EEB2AD69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25F219-6451-2064-175F-7FA8FAB8D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9139EC-F7DE-478F-CDBE-757516174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93D77E-8ABC-1AD5-467B-75F8A373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7B02C7-BDD6-3964-C19C-4CE53913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C6445D-4A99-4939-4E63-5D8C2C98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2767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CC9E7-A887-7DE8-E574-3546A02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4AA3C6-98E1-6392-8FEB-F63EB4DB6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FA8A3C-D133-A7C1-1E2E-EC1C56FE1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E2DF69-F309-02EA-0001-71952111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E9082C-CC7F-4AA3-8AD9-E0B9B578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D7EACC-BAD7-F4E6-11E3-280554357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870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CB67C-F3A4-19C3-140D-8CCF208C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B5BEA1-986B-8428-71C2-DBE75F756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C68660-EC0E-0B4E-C598-F8B95E17E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27D1-DADE-EE47-80F9-70FC6A336AB9}" type="datetimeFigureOut">
              <a:rPr lang="ru-UA" smtClean="0"/>
              <a:t>26.04.2022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4C571A-882C-10CA-AA32-46AC66741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AE2AF1-0F13-CB15-831E-C2E7ED448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91193-A374-1040-A66E-BEC18F543111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1158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8F6E87-2F90-B47E-F00B-9BF89C83F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67173"/>
            <a:ext cx="10482261" cy="3009900"/>
          </a:xfrm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науки,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техніки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Середньовічній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Європі</a:t>
            </a:r>
            <a:endParaRPr lang="ru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73C751-B43F-B98E-680B-440D28076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2262" y="4729956"/>
            <a:ext cx="4672012" cy="1998662"/>
          </a:xfrm>
        </p:spPr>
        <p:txBody>
          <a:bodyPr>
            <a:normAutofit/>
          </a:bodyPr>
          <a:lstStyle/>
          <a:p>
            <a:pPr algn="l"/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Підготували:  Коваленко Марія,</a:t>
            </a:r>
          </a:p>
          <a:p>
            <a:pPr lvl="4" algn="l"/>
            <a:r>
              <a:rPr lang="uk-UA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Кондрацька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Софія,</a:t>
            </a:r>
          </a:p>
          <a:p>
            <a:pPr lvl="4" algn="l"/>
            <a:r>
              <a:rPr lang="uk-UA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Мочалов</a:t>
            </a:r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Дмитро,</a:t>
            </a:r>
          </a:p>
          <a:p>
            <a:pPr lvl="4" algn="l"/>
            <a:r>
              <a:rPr lang="uk-UA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Мєшков Андрій</a:t>
            </a:r>
            <a:endParaRPr lang="ru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88ED1C3-5E57-5C3F-8A83-A4D236616B82}"/>
              </a:ext>
            </a:extLst>
          </p:cNvPr>
          <p:cNvGrpSpPr/>
          <p:nvPr/>
        </p:nvGrpSpPr>
        <p:grpSpPr>
          <a:xfrm>
            <a:off x="1014412" y="2757488"/>
            <a:ext cx="5081587" cy="1857374"/>
            <a:chOff x="1014412" y="2757488"/>
            <a:chExt cx="5081587" cy="1857374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DD35894F-0E58-7A09-CCF9-B1A62E0EA061}"/>
                </a:ext>
              </a:extLst>
            </p:cNvPr>
            <p:cNvSpPr/>
            <p:nvPr/>
          </p:nvSpPr>
          <p:spPr>
            <a:xfrm>
              <a:off x="1014413" y="2757488"/>
              <a:ext cx="171450" cy="1834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D11B3C2-FC20-8C85-4AEF-E16EA9936865}"/>
                </a:ext>
              </a:extLst>
            </p:cNvPr>
            <p:cNvSpPr/>
            <p:nvPr/>
          </p:nvSpPr>
          <p:spPr>
            <a:xfrm rot="5400000">
              <a:off x="3455988" y="1974851"/>
              <a:ext cx="198435" cy="5081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D8C4444-E28A-DD3B-65AA-F21E52649762}"/>
              </a:ext>
            </a:extLst>
          </p:cNvPr>
          <p:cNvGrpSpPr/>
          <p:nvPr/>
        </p:nvGrpSpPr>
        <p:grpSpPr>
          <a:xfrm rot="10800000">
            <a:off x="6467474" y="823514"/>
            <a:ext cx="5081587" cy="1857374"/>
            <a:chOff x="1014412" y="2757488"/>
            <a:chExt cx="5081587" cy="1857374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2B6D95D-A288-B95A-EC13-31742DF7F555}"/>
                </a:ext>
              </a:extLst>
            </p:cNvPr>
            <p:cNvSpPr/>
            <p:nvPr/>
          </p:nvSpPr>
          <p:spPr>
            <a:xfrm>
              <a:off x="1014413" y="2757488"/>
              <a:ext cx="171450" cy="1834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896D186-AE31-5D82-E1FB-A2E8A0419ED9}"/>
                </a:ext>
              </a:extLst>
            </p:cNvPr>
            <p:cNvSpPr/>
            <p:nvPr/>
          </p:nvSpPr>
          <p:spPr>
            <a:xfrm rot="5400000">
              <a:off x="3455988" y="1974851"/>
              <a:ext cx="198435" cy="5081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414306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88675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 були фундаментальні винаходи та відкриття?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AD6FC7FA-CB24-68A3-27B6-F7C9D1A3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2" y="1708878"/>
            <a:ext cx="3410600" cy="41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194D7819-9D66-AFE3-2595-58499D18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03" y="1708878"/>
            <a:ext cx="4154329" cy="41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208B4285-A22D-E926-1262-5E844520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824" y="1708878"/>
            <a:ext cx="2919258" cy="41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83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88675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 були фундаментальні винаходи та відкриття?</a:t>
            </a:r>
          </a:p>
        </p:txBody>
      </p:sp>
      <p:pic>
        <p:nvPicPr>
          <p:cNvPr id="6" name="Picture 2" descr="История изобретения мельниц. Водяные мельницы | Великие открытия  человечества">
            <a:extLst>
              <a:ext uri="{FF2B5EF4-FFF2-40B4-BE49-F238E27FC236}">
                <a16:creationId xmlns:a16="http://schemas.microsoft.com/office/drawing/2014/main" id="{4C966906-413F-20E3-DD89-3A8A0372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004" y="2314523"/>
            <a:ext cx="29464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0726E63E-6FD9-7FCA-DC4E-938078F6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6" y="1831923"/>
            <a:ext cx="2794000" cy="37338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Кто и когда изобрел первые механические часы. История происхождения часов .|СЕКУНДА">
            <a:extLst>
              <a:ext uri="{FF2B5EF4-FFF2-40B4-BE49-F238E27FC236}">
                <a16:creationId xmlns:a16="http://schemas.microsoft.com/office/drawing/2014/main" id="{5C09B222-ACCC-E7A1-FD00-51A21C04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18" y="1077056"/>
            <a:ext cx="3890364" cy="262176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Парусные корабли средневековой Европы">
            <a:extLst>
              <a:ext uri="{FF2B5EF4-FFF2-40B4-BE49-F238E27FC236}">
                <a16:creationId xmlns:a16="http://schemas.microsoft.com/office/drawing/2014/main" id="{5289F137-B8B6-47CA-AA66-159357CC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960110"/>
            <a:ext cx="30607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7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 технології були поширені?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98B1A-90FC-4E07-25DB-2E0A7E837F7B}"/>
              </a:ext>
            </a:extLst>
          </p:cNvPr>
          <p:cNvSpPr txBox="1"/>
          <p:nvPr/>
        </p:nvSpPr>
        <p:spPr>
          <a:xfrm>
            <a:off x="464695" y="1351508"/>
            <a:ext cx="6670623" cy="415498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Агротехнічні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Технології створення і використання нових енергетичних пристроїв</a:t>
            </a:r>
            <a:endParaRPr lang="ru-UA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Порохобробні технології, гранулювання пороха (різко підвищило його ефективність)</a:t>
            </a:r>
            <a:endParaRPr lang="ru-UA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Нові види лиття, спеціальні технології металообробки. Доменні печі замість горнів.</a:t>
            </a:r>
            <a:endParaRPr lang="ru-UA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Книгодрукування: ксилографія, «блочні книги»</a:t>
            </a:r>
            <a:endParaRPr lang="ru-UA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Годинникарство</a:t>
            </a:r>
            <a:endParaRPr lang="ru-UA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Різні способи добування фарб, сплавів металів, лікарських речовин</a:t>
            </a:r>
            <a:endParaRPr lang="ru-UA" sz="2400" dirty="0"/>
          </a:p>
        </p:txBody>
      </p:sp>
      <p:pic>
        <p:nvPicPr>
          <p:cNvPr id="8194" name="Picture 2" descr="10 изобретений Леонардо да Винчи">
            <a:extLst>
              <a:ext uri="{FF2B5EF4-FFF2-40B4-BE49-F238E27FC236}">
                <a16:creationId xmlns:a16="http://schemas.microsoft.com/office/drawing/2014/main" id="{88E45EA0-CF7D-AE9A-CA76-470C7565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24" y="1209949"/>
            <a:ext cx="3477717" cy="19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Средневековые сыродутные печи | Металлургический портал MetalSpace.ru">
            <a:extLst>
              <a:ext uri="{FF2B5EF4-FFF2-40B4-BE49-F238E27FC236}">
                <a16:creationId xmlns:a16="http://schemas.microsoft.com/office/drawing/2014/main" id="{269BE1B9-2756-553F-34A8-D776BE98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41" y="3691836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44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D33629-DC2C-F6ED-D3FF-58877C8E106E}"/>
              </a:ext>
            </a:extLst>
          </p:cNvPr>
          <p:cNvSpPr txBox="1">
            <a:spLocks/>
          </p:cNvSpPr>
          <p:nvPr/>
        </p:nvSpPr>
        <p:spPr>
          <a:xfrm>
            <a:off x="233362" y="-115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82E07-2EF0-687C-A136-3668A97E16C1}"/>
              </a:ext>
            </a:extLst>
          </p:cNvPr>
          <p:cNvSpPr txBox="1"/>
          <p:nvPr/>
        </p:nvSpPr>
        <p:spPr>
          <a:xfrm>
            <a:off x="1687408" y="1558979"/>
            <a:ext cx="8394491" cy="4401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Отже, ми обговорювали особливості розвитку науки, техніки та технологій в Середньовічній Європі. Також підняли тему використання здобутків античних часів та розказали про нові фундаментальні винаходи цього часу</a:t>
            </a:r>
          </a:p>
        </p:txBody>
      </p:sp>
    </p:spTree>
    <p:extLst>
      <p:ext uri="{BB962C8B-B14F-4D97-AF65-F5344CB8AC3E}">
        <p14:creationId xmlns:p14="http://schemas.microsoft.com/office/powerpoint/2010/main" val="37130072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D33629-DC2C-F6ED-D3FF-58877C8E106E}"/>
              </a:ext>
            </a:extLst>
          </p:cNvPr>
          <p:cNvSpPr txBox="1">
            <a:spLocks/>
          </p:cNvSpPr>
          <p:nvPr/>
        </p:nvSpPr>
        <p:spPr>
          <a:xfrm>
            <a:off x="233362" y="-115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літератури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95C74-D0BE-866D-3A34-4B16722CC7D5}"/>
              </a:ext>
            </a:extLst>
          </p:cNvPr>
          <p:cNvSpPr txBox="1"/>
          <p:nvPr/>
        </p:nvSpPr>
        <p:spPr>
          <a:xfrm>
            <a:off x="1319134" y="1424063"/>
            <a:ext cx="8728021" cy="489364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Бєсов Л.М. Наука і техніка в історії суспільства: навч. посіб. / Л.М. Бєсов; М-во освіти і науки, молоді та спорту України, Національний технічний університет «Харківський політехнічний інститут». – Харків: 2004.</a:t>
            </a:r>
          </a:p>
          <a:p>
            <a:pPr algn="just"/>
            <a:endParaRPr lang="ru-UA" sz="2400" dirty="0">
              <a:solidFill>
                <a:srgbClr val="89FF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Михайличенко О. В. Історія науки і техніки: Навч. посіб. / Михайличенко О. В. – Суми: СумДПУ, 2013. </a:t>
            </a:r>
          </a:p>
          <a:p>
            <a:pPr algn="just"/>
            <a:endParaRPr lang="ru-UA" sz="2400" dirty="0">
              <a:solidFill>
                <a:srgbClr val="89FFF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 досліджень науково-технічного потенціалу та історії науки ім. Г. М. Доброва.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UA" sz="2400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 Національної бібліотеки України ім. В. І. Вернадського, архів міжнародного наукового журналу «Наука та наукознавство».</a:t>
            </a:r>
          </a:p>
        </p:txBody>
      </p:sp>
    </p:spTree>
    <p:extLst>
      <p:ext uri="{BB962C8B-B14F-4D97-AF65-F5344CB8AC3E}">
        <p14:creationId xmlns:p14="http://schemas.microsoft.com/office/powerpoint/2010/main" val="30982657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52F3B-5F47-FBC3-5AFA-859EFBB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UA" sz="8000" dirty="0"/>
              <a:t>ДЯКУЄМО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23446294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A3E87-B475-13D3-7361-70943D915E6A}"/>
              </a:ext>
            </a:extLst>
          </p:cNvPr>
          <p:cNvSpPr txBox="1">
            <a:spLocks/>
          </p:cNvSpPr>
          <p:nvPr/>
        </p:nvSpPr>
        <p:spPr>
          <a:xfrm>
            <a:off x="43073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Квест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DEC9780-61E7-12DC-6D5F-9E1DAA0F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93" y="1021065"/>
            <a:ext cx="2297478" cy="258466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4BF072D-B1BA-5E03-72F8-E1A0693F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054" y="569626"/>
            <a:ext cx="2723213" cy="285937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ЕСТЕТИЧНА І ХУДОЖНЯ КУЛЬТУРА РЕНЕСАНСУ, РЕКОМЕНДОВАНА ЛІТЕРАТУРА - ІСТОРІЯ  І ТЕОРІЯ КУЛЬТУРИ - Підручники для студентів онлайн">
            <a:extLst>
              <a:ext uri="{FF2B5EF4-FFF2-40B4-BE49-F238E27FC236}">
                <a16:creationId xmlns:a16="http://schemas.microsoft.com/office/drawing/2014/main" id="{7FD0F00C-0FCB-982E-13FE-25E18B2E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7" y="1021065"/>
            <a:ext cx="3110676" cy="24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BE1A551-A1C6-3F58-76D1-FC9764B2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816" y="3605728"/>
            <a:ext cx="2252395" cy="287180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BF8BB4FB-6393-74F7-3F22-D08A89DB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15" y="3605728"/>
            <a:ext cx="2196523" cy="293235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4762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82A3E87-B475-13D3-7361-70943D915E6A}"/>
              </a:ext>
            </a:extLst>
          </p:cNvPr>
          <p:cNvSpPr txBox="1">
            <a:spLocks/>
          </p:cNvSpPr>
          <p:nvPr/>
        </p:nvSpPr>
        <p:spPr>
          <a:xfrm>
            <a:off x="43073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Квест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DEC9780-61E7-12DC-6D5F-9E1DAA0F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41" y="915285"/>
            <a:ext cx="4468825" cy="50274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8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079972-5A63-FECA-1F62-BA4C58F3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 залишилося з античних часів?</a:t>
            </a:r>
          </a:p>
        </p:txBody>
      </p:sp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2BCFDCDF-063D-863E-0AB3-4F7E0A5A72CC}"/>
              </a:ext>
            </a:extLst>
          </p:cNvPr>
          <p:cNvSpPr/>
          <p:nvPr/>
        </p:nvSpPr>
        <p:spPr>
          <a:xfrm>
            <a:off x="2701158" y="1832166"/>
            <a:ext cx="6537435" cy="3740204"/>
          </a:xfrm>
          <a:prstGeom prst="snip2DiagRect">
            <a:avLst>
              <a:gd name="adj1" fmla="val 0"/>
              <a:gd name="adj2" fmla="val 1666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uk-UA" sz="2800" noProof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складаються перші теоретичні системи знання в галузі геометрії, механіки, астрономії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uk-UA" sz="2800" noProof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розвивається натурфілософська концепція атомізму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uk-UA" sz="2800" noProof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робляться спроби аналізу закономірностей суспільства і мислення</a:t>
            </a:r>
          </a:p>
        </p:txBody>
      </p:sp>
      <p:pic>
        <p:nvPicPr>
          <p:cNvPr id="3074" name="Picture 2" descr="ЕСТЕТИЧНА І ХУДОЖНЯ КУЛЬТУРА РЕНЕСАНСУ, РЕКОМЕНДОВАНА ЛІТЕРАТУРА - ІСТОРІЯ  І ТЕОРІЯ КУЛЬТУРИ - Підручники для студентів онлайн">
            <a:extLst>
              <a:ext uri="{FF2B5EF4-FFF2-40B4-BE49-F238E27FC236}">
                <a16:creationId xmlns:a16="http://schemas.microsoft.com/office/drawing/2014/main" id="{392AD7DA-0325-EC9F-712D-D8F37F5B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574" y="3161460"/>
            <a:ext cx="2446775" cy="19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Страны Европы - история Европы - эпоха Возрождения">
            <a:extLst>
              <a:ext uri="{FF2B5EF4-FFF2-40B4-BE49-F238E27FC236}">
                <a16:creationId xmlns:a16="http://schemas.microsoft.com/office/drawing/2014/main" id="{2A1D2D54-1583-C1F9-793D-8824B9939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09949"/>
            <a:ext cx="2286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549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 залишилося з античних часів?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72588-02B3-8EB2-D515-30F02A466061}"/>
              </a:ext>
            </a:extLst>
          </p:cNvPr>
          <p:cNvSpPr txBox="1"/>
          <p:nvPr/>
        </p:nvSpPr>
        <p:spPr>
          <a:xfrm>
            <a:off x="471488" y="1535149"/>
            <a:ext cx="6657975" cy="4452780"/>
          </a:xfrm>
          <a:prstGeom prst="round2Diag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Грецький культурний простір східного Середземномор'я дав римським інженерам знання основ математичних, природничих та технічних наук, які дозволили їм докорінно поліпшити виробництво енергії, агротехніку, гірничу справу і металообробку, виготовлення скла, кераміки та тканин, транспортну справу, суднобудування, інфраструктуру, будівельну справу, масове виробництво товарів, зв'язок і торгівлю.</a:t>
            </a:r>
            <a:endParaRPr lang="ru-U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Архитектура эпохи возрождения (Ренессанс) - Архитектурные стили - Дизайн и  архитектура растут здесь - Артишок">
            <a:extLst>
              <a:ext uri="{FF2B5EF4-FFF2-40B4-BE49-F238E27FC236}">
                <a16:creationId xmlns:a16="http://schemas.microsoft.com/office/drawing/2014/main" id="{B65040FC-3CC7-EDCD-1EA9-6B7D7CDE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62" y="4048124"/>
            <a:ext cx="3492500" cy="23241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Статуя Давида Микеланджело: история, особенности, как посмотреть">
            <a:extLst>
              <a:ext uri="{FF2B5EF4-FFF2-40B4-BE49-F238E27FC236}">
                <a16:creationId xmlns:a16="http://schemas.microsoft.com/office/drawing/2014/main" id="{B80E7A3B-D1AD-613F-43CE-385C5A68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55" y="872864"/>
            <a:ext cx="2360314" cy="272477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80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Який вплив мало християнство?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04B4C-F355-0C89-6436-DA0976793CFA}"/>
              </a:ext>
            </a:extLst>
          </p:cNvPr>
          <p:cNvSpPr txBox="1"/>
          <p:nvPr/>
        </p:nvSpPr>
        <p:spPr>
          <a:xfrm>
            <a:off x="6415790" y="1843972"/>
            <a:ext cx="5183278" cy="391596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7620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ru-UA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Починаючи з </a:t>
            </a:r>
            <a:r>
              <a:rPr lang="ru-UA" sz="2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Середньовіччя</a:t>
            </a:r>
            <a:r>
              <a:rPr lang="ru-UA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коли централізована римська влада зменшувалася в південній та центральній Європі, панування католицької церкви було єдиною послідовною силою у Західній Європі. </a:t>
            </a:r>
            <a:endParaRPr lang="ru-UA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56A7E8-F673-362C-B7AC-52AEC893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6" y="1055619"/>
            <a:ext cx="2252395" cy="287180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D3EBD80-A313-C494-DFC9-FD9B1F88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15" y="3143803"/>
            <a:ext cx="3048000" cy="32004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342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Який вплив мало християнство?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04B4C-F355-0C89-6436-DA0976793CFA}"/>
              </a:ext>
            </a:extLst>
          </p:cNvPr>
          <p:cNvSpPr txBox="1"/>
          <p:nvPr/>
        </p:nvSpPr>
        <p:spPr>
          <a:xfrm>
            <a:off x="699540" y="1761522"/>
            <a:ext cx="5776210" cy="3779758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 w="76200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ru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Християнство мало суттєвий вплив на освіту, науку та медицину, оскільки церква створила основи західної системи освіти і була організатором заснування університетів у західному світі, оскільки університет, як правило, вважається інститутом, який має свої походження в середньовічній християнській обстановці.</a:t>
            </a:r>
          </a:p>
        </p:txBody>
      </p:sp>
      <p:pic>
        <p:nvPicPr>
          <p:cNvPr id="11266" name="Picture 2" descr="Гелиоцентрическая система мира — Википедия">
            <a:extLst>
              <a:ext uri="{FF2B5EF4-FFF2-40B4-BE49-F238E27FC236}">
                <a16:creationId xmlns:a16="http://schemas.microsoft.com/office/drawing/2014/main" id="{8E7C8C19-3646-1105-DFD0-57A813A4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49" y="1209949"/>
            <a:ext cx="3137558" cy="26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Християнство та права людини">
            <a:extLst>
              <a:ext uri="{FF2B5EF4-FFF2-40B4-BE49-F238E27FC236}">
                <a16:creationId xmlns:a16="http://schemas.microsoft.com/office/drawing/2014/main" id="{57F5E805-98A2-2130-6EDA-C2193D5EC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31" y="3993107"/>
            <a:ext cx="3300986" cy="26457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2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 найбільше зосереджувалися знання?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72588-02B3-8EB2-D515-30F02A466061}"/>
              </a:ext>
            </a:extLst>
          </p:cNvPr>
          <p:cNvSpPr txBox="1"/>
          <p:nvPr/>
        </p:nvSpPr>
        <p:spPr>
          <a:xfrm>
            <a:off x="6632337" y="1442639"/>
            <a:ext cx="5217003" cy="42125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піднесення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Європи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почалось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e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люди стали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віддавати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перевагу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пізнанню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навколишнього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світу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а не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Святого Письма.</a:t>
            </a:r>
            <a:endParaRPr lang="ru-UA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Флорентийская школа эпохи Возрождения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524D41E1-476C-2AE3-D5E9-01414AE0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4" y="1209948"/>
            <a:ext cx="4427518" cy="310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90430E4-9BD5-ED9C-38F9-D4A5FF10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1" y="3245369"/>
            <a:ext cx="2835041" cy="318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2855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-115614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 найбільше зосереджувалися знання?</a:t>
            </a:r>
          </a:p>
        </p:txBody>
      </p:sp>
      <p:pic>
        <p:nvPicPr>
          <p:cNvPr id="13314" name="Picture 2" descr="Міфи і реальність про епоху Відродження | ІВА «Освіта України»">
            <a:extLst>
              <a:ext uri="{FF2B5EF4-FFF2-40B4-BE49-F238E27FC236}">
                <a16:creationId xmlns:a16="http://schemas.microsoft.com/office/drawing/2014/main" id="{704D4190-768D-BFE5-41BB-087A8EF2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09" y="1268497"/>
            <a:ext cx="3858041" cy="21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12 невероятных изобретений Леонардо да Винчи">
            <a:extLst>
              <a:ext uri="{FF2B5EF4-FFF2-40B4-BE49-F238E27FC236}">
                <a16:creationId xmlns:a16="http://schemas.microsoft.com/office/drawing/2014/main" id="{3AF6C2EA-2F10-8205-E77D-5BE6DA78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09" y="3931966"/>
            <a:ext cx="3858041" cy="21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F77DB105-1E34-FE8E-3A18-FD7F12AC0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79" y="1268496"/>
            <a:ext cx="3613463" cy="482397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46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88675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 були фундаментальні винаходи та відкриття?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36E104-4AA2-F518-04DF-598820087F5B}"/>
              </a:ext>
            </a:extLst>
          </p:cNvPr>
          <p:cNvSpPr txBox="1"/>
          <p:nvPr/>
        </p:nvSpPr>
        <p:spPr>
          <a:xfrm>
            <a:off x="610849" y="1865399"/>
            <a:ext cx="6108490" cy="181588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just"/>
            <a:r>
              <a:rPr lang="ru-UA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Одним із перших цікавість до природничих наук виявив професор Оксфордського університету Роджер Бекон. </a:t>
            </a:r>
            <a:endParaRPr lang="ru-UA" sz="2800" dirty="0"/>
          </a:p>
        </p:txBody>
      </p:sp>
      <p:pic>
        <p:nvPicPr>
          <p:cNvPr id="7172" name="Picture 4" descr="Бэкон, Роджер — Википедия">
            <a:extLst>
              <a:ext uri="{FF2B5EF4-FFF2-40B4-BE49-F238E27FC236}">
                <a16:creationId xmlns:a16="http://schemas.microsoft.com/office/drawing/2014/main" id="{55022241-5498-7DE0-6DBB-9DD7228BF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68" y="1844110"/>
            <a:ext cx="3957406" cy="40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82B938-10F2-2078-F18A-63EFC59009FB}"/>
              </a:ext>
            </a:extLst>
          </p:cNvPr>
          <p:cNvSpPr txBox="1"/>
          <p:nvPr/>
        </p:nvSpPr>
        <p:spPr>
          <a:xfrm>
            <a:off x="610849" y="4132442"/>
            <a:ext cx="6108490" cy="181588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ru-UA" sz="2800" dirty="0">
                <a:latin typeface="Times New Roman" panose="02020603050405020304" pitchFamily="18" charset="0"/>
              </a:rPr>
              <a:t>Особливого значення він надавав математиці, фізиці, хімії, намагався створити мікроскоп і телескоп, пояснив походження райдуги. </a:t>
            </a:r>
          </a:p>
        </p:txBody>
      </p:sp>
    </p:spTree>
    <p:extLst>
      <p:ext uri="{BB962C8B-B14F-4D97-AF65-F5344CB8AC3E}">
        <p14:creationId xmlns:p14="http://schemas.microsoft.com/office/powerpoint/2010/main" val="19680449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0C12147-4968-B26D-B154-87164E6E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88675"/>
            <a:ext cx="10515600" cy="1325563"/>
          </a:xfrm>
        </p:spPr>
        <p:txBody>
          <a:bodyPr/>
          <a:lstStyle/>
          <a:p>
            <a:r>
              <a:rPr lang="uk-UA" dirty="0">
                <a:solidFill>
                  <a:srgbClr val="89FFF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 були фундаментальні винаходи та відкриття?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2B938-10F2-2078-F18A-63EFC59009FB}"/>
              </a:ext>
            </a:extLst>
          </p:cNvPr>
          <p:cNvSpPr txBox="1"/>
          <p:nvPr/>
        </p:nvSpPr>
        <p:spPr>
          <a:xfrm>
            <a:off x="5767466" y="1613118"/>
            <a:ext cx="6108490" cy="9541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</a:rPr>
              <a:t>Важливі</a:t>
            </a:r>
            <a:r>
              <a:rPr lang="ru-RU" sz="2800" dirty="0">
                <a:latin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</a:rPr>
              <a:t>практичні</a:t>
            </a:r>
            <a:r>
              <a:rPr lang="ru-RU" sz="2800" dirty="0">
                <a:latin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</a:rPr>
              <a:t>знання</a:t>
            </a:r>
            <a:r>
              <a:rPr lang="ru-RU" sz="2800" dirty="0">
                <a:latin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</a:rPr>
              <a:t>накопичували</a:t>
            </a:r>
            <a:r>
              <a:rPr lang="ru-RU" sz="2800" dirty="0">
                <a:latin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</a:rPr>
              <a:t>алхіміки</a:t>
            </a:r>
            <a:r>
              <a:rPr lang="ru-RU" sz="2800" dirty="0">
                <a:latin typeface="Times New Roman" panose="02020603050405020304" pitchFamily="18" charset="0"/>
              </a:rPr>
              <a:t> та астрологи.</a:t>
            </a:r>
            <a:endParaRPr lang="ru-UA" sz="2800" dirty="0">
              <a:latin typeface="Times New Roman" panose="02020603050405020304" pitchFamily="18" charset="0"/>
            </a:endParaRPr>
          </a:p>
        </p:txBody>
      </p:sp>
      <p:pic>
        <p:nvPicPr>
          <p:cNvPr id="14340" name="Picture 4" descr="Чем занимались алхимики?">
            <a:extLst>
              <a:ext uri="{FF2B5EF4-FFF2-40B4-BE49-F238E27FC236}">
                <a16:creationId xmlns:a16="http://schemas.microsoft.com/office/drawing/2014/main" id="{7FF361D4-5667-6D84-425B-E6E8EE82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38" y="3717562"/>
            <a:ext cx="3551218" cy="28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Возрождение астрологии в Европе в средние века">
            <a:extLst>
              <a:ext uri="{FF2B5EF4-FFF2-40B4-BE49-F238E27FC236}">
                <a16:creationId xmlns:a16="http://schemas.microsoft.com/office/drawing/2014/main" id="{FA900863-E3CB-16D3-9FC8-EA95BA1FD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5" y="1613118"/>
            <a:ext cx="3963140" cy="300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68638-FB27-28E4-C3F9-C7BA5878BD06}"/>
              </a:ext>
            </a:extLst>
          </p:cNvPr>
          <p:cNvSpPr txBox="1"/>
          <p:nvPr/>
        </p:nvSpPr>
        <p:spPr>
          <a:xfrm>
            <a:off x="1358470" y="4954452"/>
            <a:ext cx="6108490" cy="95410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just"/>
            <a:r>
              <a:rPr lang="ru-UA" sz="2800" dirty="0">
                <a:latin typeface="Times New Roman" panose="02020603050405020304" pitchFamily="18" charset="0"/>
              </a:rPr>
              <a:t>Збагатилися й географічні знання європейців. </a:t>
            </a:r>
          </a:p>
        </p:txBody>
      </p:sp>
    </p:spTree>
    <p:extLst>
      <p:ext uri="{BB962C8B-B14F-4D97-AF65-F5344CB8AC3E}">
        <p14:creationId xmlns:p14="http://schemas.microsoft.com/office/powerpoint/2010/main" val="402967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510</Words>
  <Application>Microsoft Macintosh PowerPoint</Application>
  <PresentationFormat>Широкоэкранный</PresentationFormat>
  <Paragraphs>46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Особливості розвитку науки, техніки та технологій в Середньовічній Європі</vt:lpstr>
      <vt:lpstr>Що залишилося з античних часів?</vt:lpstr>
      <vt:lpstr>Що залишилося з античних часів?</vt:lpstr>
      <vt:lpstr>Який вплив мало християнство?</vt:lpstr>
      <vt:lpstr>Який вплив мало християнство?</vt:lpstr>
      <vt:lpstr>Де найбільше зосереджувалися знання?</vt:lpstr>
      <vt:lpstr>Де найбільше зосереджувалися знання?</vt:lpstr>
      <vt:lpstr>Які були фундаментальні винаходи та відкриття?</vt:lpstr>
      <vt:lpstr>Які були фундаментальні винаходи та відкриття?</vt:lpstr>
      <vt:lpstr>Які були фундаментальні винаходи та відкриття?</vt:lpstr>
      <vt:lpstr>Які були фундаментальні винаходи та відкриття?</vt:lpstr>
      <vt:lpstr>Які технології були поширені?</vt:lpstr>
      <vt:lpstr>Презентация PowerPoint</vt:lpstr>
      <vt:lpstr>Презентация PowerPoint</vt:lpstr>
      <vt:lpstr>ДЯКУЄМО ЗА УВАГУ!!!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Особливості розвитку науки, техніки та технологій в Середньовічній Європі</dc:title>
  <dc:creator>Андрей Мешков</dc:creator>
  <cp:lastModifiedBy>Андрей Мешков</cp:lastModifiedBy>
  <cp:revision>8</cp:revision>
  <dcterms:created xsi:type="dcterms:W3CDTF">2022-04-26T13:34:17Z</dcterms:created>
  <dcterms:modified xsi:type="dcterms:W3CDTF">2022-04-28T07:14:33Z</dcterms:modified>
</cp:coreProperties>
</file>